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5" r:id="rId29"/>
    <p:sldId id="284" r:id="rId30"/>
    <p:sldId id="286" r:id="rId31"/>
    <p:sldId id="287"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20" y="-6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0566A1-4D42-48A0-AAEE-31BF5C72D67F}" type="datetimeFigureOut">
              <a:rPr lang="en-US" smtClean="0"/>
              <a:pPr/>
              <a:t>2/24/14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0566A1-4D42-48A0-AAEE-31BF5C72D67F}" type="datetimeFigureOut">
              <a:rPr lang="en-US" smtClean="0"/>
              <a:pPr/>
              <a:t>2/24/14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0566A1-4D42-48A0-AAEE-31BF5C72D67F}" type="datetimeFigureOut">
              <a:rPr lang="en-US" smtClean="0"/>
              <a:pPr/>
              <a:t>2/24/14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0566A1-4D42-48A0-AAEE-31BF5C72D67F}" type="datetimeFigureOut">
              <a:rPr lang="en-US" smtClean="0"/>
              <a:pPr/>
              <a:t>2/24/14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0566A1-4D42-48A0-AAEE-31BF5C72D67F}" type="datetimeFigureOut">
              <a:rPr lang="en-US" smtClean="0"/>
              <a:pPr/>
              <a:t>2/24/14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0566A1-4D42-48A0-AAEE-31BF5C72D67F}" type="datetimeFigureOut">
              <a:rPr lang="en-US" smtClean="0"/>
              <a:pPr/>
              <a:t>2/24/14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0566A1-4D42-48A0-AAEE-31BF5C72D67F}" type="datetimeFigureOut">
              <a:rPr lang="en-US" smtClean="0"/>
              <a:pPr/>
              <a:t>2/24/14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0566A1-4D42-48A0-AAEE-31BF5C72D67F}" type="datetimeFigureOut">
              <a:rPr lang="en-US" smtClean="0"/>
              <a:pPr/>
              <a:t>2/24/14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566A1-4D42-48A0-AAEE-31BF5C72D67F}" type="datetimeFigureOut">
              <a:rPr lang="en-US" smtClean="0"/>
              <a:pPr/>
              <a:t>2/24/14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0566A1-4D42-48A0-AAEE-31BF5C72D67F}" type="datetimeFigureOut">
              <a:rPr lang="en-US" smtClean="0"/>
              <a:pPr/>
              <a:t>2/24/14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0566A1-4D42-48A0-AAEE-31BF5C72D67F}" type="datetimeFigureOut">
              <a:rPr lang="en-US" smtClean="0"/>
              <a:pPr/>
              <a:t>2/24/14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8D116A-94F0-4E14-8897-2B6B44EF67C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566A1-4D42-48A0-AAEE-31BF5C72D67F}" type="datetimeFigureOut">
              <a:rPr lang="en-US" smtClean="0"/>
              <a:pPr/>
              <a:t>2/24/14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8D116A-94F0-4E14-8897-2B6B44EF67C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458200" cy="48768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Clr>
                <a:schemeClr val="accent1">
                  <a:lumMod val="60000"/>
                  <a:lumOff val="40000"/>
                </a:schemeClr>
              </a:buClr>
              <a:buFont typeface="Arial" pitchFamily="34" charset="0"/>
              <a:buChar char="•"/>
              <a:defRPr/>
            </a:pPr>
            <a:r>
              <a:rPr lang="en-US" sz="3000" dirty="0" smtClean="0">
                <a:solidFill>
                  <a:schemeClr val="bg1"/>
                </a:solidFill>
                <a:latin typeface="Comic Sans MS" pitchFamily="66" charset="0"/>
              </a:rPr>
              <a:t>What are the 4 forms of air pollution that we discussed in class yesterday?</a:t>
            </a:r>
          </a:p>
          <a:p>
            <a:pPr marL="274320" indent="-274320">
              <a:spcAft>
                <a:spcPts val="1200"/>
              </a:spcAft>
              <a:buClr>
                <a:schemeClr val="accent1">
                  <a:lumMod val="60000"/>
                  <a:lumOff val="40000"/>
                </a:schemeClr>
              </a:buClr>
              <a:buFont typeface="Arial" pitchFamily="34" charset="0"/>
              <a:buChar char="•"/>
              <a:defRPr/>
            </a:pPr>
            <a:endParaRPr lang="en-US" sz="3000" dirty="0" smtClean="0">
              <a:solidFill>
                <a:schemeClr val="bg1"/>
              </a:solidFill>
              <a:latin typeface="Comic Sans MS" pitchFamily="66" charset="0"/>
            </a:endParaRPr>
          </a:p>
          <a:p>
            <a:pPr marL="274320" indent="-274320">
              <a:spcAft>
                <a:spcPts val="1200"/>
              </a:spcAft>
              <a:buClr>
                <a:schemeClr val="accent1">
                  <a:lumMod val="60000"/>
                  <a:lumOff val="40000"/>
                </a:schemeClr>
              </a:buClr>
              <a:buFont typeface="Arial" pitchFamily="34" charset="0"/>
              <a:buChar char="•"/>
              <a:defRPr/>
            </a:pPr>
            <a:r>
              <a:rPr lang="en-US" sz="3000" dirty="0" smtClean="0">
                <a:solidFill>
                  <a:schemeClr val="bg1"/>
                </a:solidFill>
                <a:latin typeface="Times New Roman" pitchFamily="18" charset="0"/>
                <a:cs typeface="Times New Roman" pitchFamily="18" charset="0"/>
              </a:rPr>
              <a:t>____________________________________________________________________________________________________________________________________________________________________</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800" b="1" dirty="0" smtClean="0">
                <a:solidFill>
                  <a:srgbClr val="00B050"/>
                </a:solidFill>
                <a:latin typeface="Comic Sans MS" pitchFamily="66" charset="0"/>
                <a:ea typeface="ＭＳ Ｐゴシック" pitchFamily="5" charset="-128"/>
                <a:cs typeface="+mj-cs"/>
              </a:rPr>
              <a:t>Bell Ringer</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r>
              <a:rPr lang="en-US" sz="2800" dirty="0">
                <a:solidFill>
                  <a:schemeClr val="bg1"/>
                </a:solidFill>
                <a:latin typeface="Comic Sans MS" pitchFamily="66" charset="0"/>
              </a:rPr>
              <a:t>From 1950 to 1997, the annual world seafood catch grew from 19 million tons to more than 90 million tons</a:t>
            </a:r>
            <a:r>
              <a:rPr lang="en-US" sz="2800" dirty="0" smtClean="0">
                <a:solidFill>
                  <a:schemeClr val="bg1"/>
                </a:solidFill>
                <a:latin typeface="Comic Sans MS" pitchFamily="66" charset="0"/>
              </a:rPr>
              <a:t>.</a:t>
            </a:r>
            <a:endParaRPr lang="en-US" sz="2800" dirty="0">
              <a:solidFill>
                <a:schemeClr val="bg1"/>
              </a:solidFill>
              <a:latin typeface="Comic Sans MS" pitchFamily="66" charset="0"/>
            </a:endParaRPr>
          </a:p>
          <a:p>
            <a:pPr>
              <a:spcAft>
                <a:spcPts val="1200"/>
              </a:spcAft>
              <a:buClr>
                <a:schemeClr val="accent1">
                  <a:lumMod val="60000"/>
                  <a:lumOff val="40000"/>
                </a:schemeClr>
              </a:buClr>
              <a:defRPr/>
            </a:pPr>
            <a:r>
              <a:rPr lang="en-US" sz="2800" dirty="0" smtClean="0">
                <a:solidFill>
                  <a:schemeClr val="bg1"/>
                </a:solidFill>
                <a:latin typeface="Comic Sans MS" pitchFamily="66" charset="0"/>
              </a:rPr>
              <a:t>Recent </a:t>
            </a:r>
            <a:r>
              <a:rPr lang="en-US" sz="2800" dirty="0">
                <a:solidFill>
                  <a:schemeClr val="bg1"/>
                </a:solidFill>
                <a:latin typeface="Comic Sans MS" pitchFamily="66" charset="0"/>
              </a:rPr>
              <a:t>dramatic declines in commercial fish populations have proved that the fish supply is not an endless, renewable resource</a:t>
            </a:r>
            <a:r>
              <a:rPr lang="en-US" sz="2800" dirty="0" smtClean="0">
                <a:solidFill>
                  <a:schemeClr val="bg1"/>
                </a:solidFill>
                <a:latin typeface="Comic Sans MS" pitchFamily="66" charset="0"/>
              </a:rPr>
              <a:t>.</a:t>
            </a: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r>
              <a:rPr lang="en-US" sz="2800" dirty="0">
                <a:solidFill>
                  <a:srgbClr val="FF0000"/>
                </a:solidFill>
                <a:latin typeface="Comic Sans MS" pitchFamily="66" charset="0"/>
              </a:rPr>
              <a:t>Problem: Population decline of fish in North Atlantic Ocean.</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150" b="1" noProof="0" dirty="0" smtClean="0">
                <a:solidFill>
                  <a:srgbClr val="FF0000"/>
                </a:solidFill>
                <a:latin typeface="Comic Sans MS" pitchFamily="66" charset="0"/>
                <a:ea typeface="ＭＳ Ｐゴシック" pitchFamily="5" charset="-128"/>
                <a:cs typeface="+mj-cs"/>
              </a:rPr>
              <a:t>Case Study #1: North Atlantic Fisheries</a:t>
            </a:r>
            <a:endParaRPr kumimoji="0" lang="en-US" sz="315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7624239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r>
              <a:rPr lang="en-US" sz="3000" dirty="0" smtClean="0">
                <a:solidFill>
                  <a:schemeClr val="bg1"/>
                </a:solidFill>
                <a:latin typeface="Comic Sans MS" pitchFamily="66" charset="0"/>
              </a:rPr>
              <a:t>From </a:t>
            </a:r>
            <a:r>
              <a:rPr lang="en-US" sz="3000" dirty="0">
                <a:solidFill>
                  <a:schemeClr val="bg1"/>
                </a:solidFill>
                <a:latin typeface="Comic Sans MS" pitchFamily="66" charset="0"/>
              </a:rPr>
              <a:t>the 1950s through the 1970s, larger boats and high-tech fish-finding equipment made the fishing effort both more intense and more efficient. </a:t>
            </a:r>
            <a:endParaRPr lang="en-US" sz="3000" dirty="0" smtClean="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r>
              <a:rPr lang="en-US" sz="3000" dirty="0">
                <a:solidFill>
                  <a:schemeClr val="bg1"/>
                </a:solidFill>
                <a:latin typeface="Comic Sans MS" pitchFamily="66" charset="0"/>
              </a:rPr>
              <a:t>Catches rose for a time but then began falling and continued to fall despite the most intense fishing effort in history. </a:t>
            </a: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noProof="0" dirty="0" smtClean="0">
                <a:solidFill>
                  <a:srgbClr val="00B050"/>
                </a:solidFill>
                <a:latin typeface="Comic Sans MS" pitchFamily="66" charset="0"/>
                <a:ea typeface="ＭＳ Ｐゴシック" pitchFamily="5" charset="-128"/>
                <a:cs typeface="+mj-cs"/>
              </a:rPr>
              <a:t>Recognizing a Problem:      More Work……Fewer Fish</a:t>
            </a:r>
            <a:endParaRPr kumimoji="0" lang="en-US" sz="44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12406025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r>
              <a:rPr lang="en-US" sz="3000" dirty="0">
                <a:solidFill>
                  <a:schemeClr val="bg1"/>
                </a:solidFill>
                <a:latin typeface="Comic Sans MS" pitchFamily="66" charset="0"/>
              </a:rPr>
              <a:t>The total mass of cod caught has decreased significantly since the 1980s because of the sharp decrease of cod biomass in the ocean. </a:t>
            </a: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noProof="0" dirty="0" smtClean="0">
                <a:solidFill>
                  <a:srgbClr val="00B050"/>
                </a:solidFill>
                <a:latin typeface="Comic Sans MS" pitchFamily="66" charset="0"/>
                <a:ea typeface="ＭＳ Ｐゴシック" pitchFamily="5" charset="-128"/>
                <a:cs typeface="+mj-cs"/>
              </a:rPr>
              <a:t>Recognizing a Problem:      More Work……Fewer Fish</a:t>
            </a:r>
            <a:endParaRPr kumimoji="0" lang="en-US" sz="4400" b="0" i="0" u="none" strike="noStrike" kern="1200" cap="none" spc="0" normalizeH="0" baseline="0" noProof="0" dirty="0">
              <a:ln>
                <a:noFill/>
              </a:ln>
              <a:solidFill>
                <a:srgbClr val="00B050"/>
              </a:solidFill>
              <a:effectLst/>
              <a:uLnTx/>
              <a:uFillTx/>
              <a:latin typeface="+mj-lt"/>
              <a:ea typeface="+mj-ea"/>
              <a:cs typeface="+mj-cs"/>
            </a:endParaRPr>
          </a:p>
        </p:txBody>
      </p:sp>
      <p:pic>
        <p:nvPicPr>
          <p:cNvPr id="2" name="Picture 1"/>
          <p:cNvPicPr>
            <a:picLocks noChangeAspect="1"/>
          </p:cNvPicPr>
          <p:nvPr/>
        </p:nvPicPr>
        <p:blipFill>
          <a:blip r:embed="rId3"/>
          <a:stretch>
            <a:fillRect/>
          </a:stretch>
        </p:blipFill>
        <p:spPr>
          <a:xfrm>
            <a:off x="2667000" y="3200400"/>
            <a:ext cx="3657600" cy="3050889"/>
          </a:xfrm>
          <a:prstGeom prst="rect">
            <a:avLst/>
          </a:prstGeom>
        </p:spPr>
      </p:pic>
    </p:spTree>
    <p:extLst>
      <p:ext uri="{BB962C8B-B14F-4D97-AF65-F5344CB8AC3E}">
        <p14:creationId xmlns:p14="http://schemas.microsoft.com/office/powerpoint/2010/main" val="18798559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r>
              <a:rPr lang="en-US" sz="2800" dirty="0" smtClean="0">
                <a:solidFill>
                  <a:schemeClr val="bg1"/>
                </a:solidFill>
                <a:latin typeface="Comic Sans MS" pitchFamily="66" charset="0"/>
              </a:rPr>
              <a:t>- Fishery </a:t>
            </a:r>
            <a:r>
              <a:rPr lang="en-US" sz="2800" dirty="0">
                <a:solidFill>
                  <a:schemeClr val="bg1"/>
                </a:solidFill>
                <a:latin typeface="Comic Sans MS" pitchFamily="66" charset="0"/>
              </a:rPr>
              <a:t>ecologists gathered data including age structure and growth rates. Analysis of these data showed that fish populations were shrinking. </a:t>
            </a:r>
          </a:p>
          <a:p>
            <a:pPr>
              <a:spcAft>
                <a:spcPts val="1200"/>
              </a:spcAft>
              <a:buClr>
                <a:schemeClr val="accent1">
                  <a:lumMod val="60000"/>
                  <a:lumOff val="40000"/>
                </a:schemeClr>
              </a:buClr>
              <a:defRPr/>
            </a:pPr>
            <a:r>
              <a:rPr lang="en-US" sz="2800" dirty="0" smtClean="0">
                <a:solidFill>
                  <a:schemeClr val="bg1"/>
                </a:solidFill>
                <a:latin typeface="Comic Sans MS" pitchFamily="66" charset="0"/>
              </a:rPr>
              <a:t>- Ecologists </a:t>
            </a:r>
            <a:r>
              <a:rPr lang="en-US" sz="2800" dirty="0">
                <a:solidFill>
                  <a:schemeClr val="bg1"/>
                </a:solidFill>
                <a:latin typeface="Comic Sans MS" pitchFamily="66" charset="0"/>
              </a:rPr>
              <a:t>determined that recent declines in fish catches were the result of overfishing. Fish were being caught faster than they could be replaced by reproduction</a:t>
            </a:r>
            <a:r>
              <a:rPr lang="en-US" sz="2800" dirty="0" smtClean="0">
                <a:solidFill>
                  <a:schemeClr val="bg1"/>
                </a:solidFill>
                <a:latin typeface="Comic Sans MS" pitchFamily="66" charset="0"/>
              </a:rPr>
              <a:t>.</a:t>
            </a:r>
          </a:p>
          <a:p>
            <a:pPr marL="457200" indent="-457200">
              <a:spcAft>
                <a:spcPts val="1200"/>
              </a:spcAft>
              <a:buClr>
                <a:schemeClr val="accent1">
                  <a:lumMod val="60000"/>
                  <a:lumOff val="40000"/>
                </a:schemeClr>
              </a:buClr>
              <a:buFont typeface="Arial"/>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r>
              <a:rPr lang="en-US" sz="2800" dirty="0" smtClean="0">
                <a:solidFill>
                  <a:srgbClr val="FF0000"/>
                </a:solidFill>
                <a:latin typeface="Comic Sans MS" pitchFamily="66" charset="0"/>
              </a:rPr>
              <a:t>Why: The fish population was decreasing due to overfishing</a:t>
            </a:r>
            <a:endParaRPr lang="en-US" sz="2800" dirty="0">
              <a:solidFill>
                <a:srgbClr val="FF0000"/>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600" b="1" noProof="0" dirty="0" smtClean="0">
                <a:solidFill>
                  <a:srgbClr val="00B050"/>
                </a:solidFill>
                <a:latin typeface="Comic Sans MS" pitchFamily="66" charset="0"/>
                <a:ea typeface="ＭＳ Ｐゴシック" pitchFamily="5" charset="-128"/>
                <a:cs typeface="+mj-cs"/>
              </a:rPr>
              <a:t>Researching the Cause: Overfishing</a:t>
            </a:r>
            <a:endParaRPr kumimoji="0" lang="en-US" sz="36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11551151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800" dirty="0" smtClean="0">
                <a:solidFill>
                  <a:schemeClr val="bg1"/>
                </a:solidFill>
                <a:latin typeface="Comic Sans MS" pitchFamily="66" charset="0"/>
              </a:rPr>
              <a:t>The </a:t>
            </a:r>
            <a:r>
              <a:rPr lang="en-US" sz="2800" dirty="0">
                <a:solidFill>
                  <a:schemeClr val="bg1"/>
                </a:solidFill>
                <a:latin typeface="Comic Sans MS" pitchFamily="66" charset="0"/>
              </a:rPr>
              <a:t>U.S. National Marine Fisheries Service created guidelines for commercial fishing. The guidelines specified how many fish of what size could be caught in U.S. </a:t>
            </a:r>
            <a:r>
              <a:rPr lang="en-US" sz="2800" smtClean="0">
                <a:solidFill>
                  <a:schemeClr val="bg1"/>
                </a:solidFill>
                <a:latin typeface="Comic Sans MS" pitchFamily="66" charset="0"/>
              </a:rPr>
              <a:t>waters.</a:t>
            </a:r>
          </a:p>
          <a:p>
            <a:pPr marL="457200" indent="-457200">
              <a:spcAft>
                <a:spcPts val="1200"/>
              </a:spcAft>
              <a:buClr>
                <a:schemeClr val="accent1">
                  <a:lumMod val="60000"/>
                  <a:lumOff val="40000"/>
                </a:schemeClr>
              </a:buClr>
              <a:buFontTx/>
              <a:buChar char="-"/>
              <a:defRPr/>
            </a:pPr>
            <a:r>
              <a:rPr lang="en-US" sz="2800" smtClean="0">
                <a:solidFill>
                  <a:schemeClr val="bg1"/>
                </a:solidFill>
                <a:latin typeface="Comic Sans MS" pitchFamily="66" charset="0"/>
              </a:rPr>
              <a:t>In </a:t>
            </a:r>
            <a:r>
              <a:rPr lang="en-US" sz="2800" dirty="0">
                <a:solidFill>
                  <a:schemeClr val="bg1"/>
                </a:solidFill>
                <a:latin typeface="Comic Sans MS" pitchFamily="66" charset="0"/>
              </a:rPr>
              <a:t>1996, the Sustainable Fisheries Act closed certain areas to fishing until stocks recover. Other areas are closed seasonally to allow fish to breed and spawn. </a:t>
            </a:r>
          </a:p>
          <a:p>
            <a:pPr>
              <a:spcAft>
                <a:spcPts val="1200"/>
              </a:spcAft>
              <a:buClr>
                <a:schemeClr val="accent1">
                  <a:lumMod val="60000"/>
                  <a:lumOff val="40000"/>
                </a:schemeClr>
              </a:buClr>
              <a:defRPr/>
            </a:pPr>
            <a:r>
              <a:rPr lang="en-US" sz="2800" dirty="0" smtClean="0">
                <a:solidFill>
                  <a:srgbClr val="FF0000"/>
                </a:solidFill>
                <a:latin typeface="Comic Sans MS" pitchFamily="66" charset="0"/>
              </a:rPr>
              <a:t>Potential </a:t>
            </a:r>
            <a:r>
              <a:rPr lang="en-US" sz="2800" dirty="0">
                <a:solidFill>
                  <a:srgbClr val="FF0000"/>
                </a:solidFill>
                <a:latin typeface="Comic Sans MS" pitchFamily="66" charset="0"/>
              </a:rPr>
              <a:t>Fix: Regulate the amount and type of fish that can be caught per year.</a:t>
            </a: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600" b="1" noProof="0" dirty="0" smtClean="0">
                <a:solidFill>
                  <a:srgbClr val="00B050"/>
                </a:solidFill>
                <a:latin typeface="Comic Sans MS" pitchFamily="66" charset="0"/>
                <a:ea typeface="ＭＳ Ｐゴシック" pitchFamily="5" charset="-128"/>
                <a:cs typeface="+mj-cs"/>
              </a:rPr>
              <a:t>Changing Behavior: Regulation of Fisheries</a:t>
            </a:r>
            <a:endParaRPr kumimoji="0" lang="en-US" sz="36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16984318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800" dirty="0" smtClean="0">
                <a:solidFill>
                  <a:schemeClr val="bg1"/>
                </a:solidFill>
                <a:latin typeface="Comic Sans MS" pitchFamily="66" charset="0"/>
              </a:rPr>
              <a:t>Aquaculture - the </a:t>
            </a:r>
            <a:r>
              <a:rPr lang="en-US" sz="2800" dirty="0">
                <a:solidFill>
                  <a:schemeClr val="bg1"/>
                </a:solidFill>
                <a:latin typeface="Comic Sans MS" pitchFamily="66" charset="0"/>
              </a:rPr>
              <a:t>farming of aquatic animals—offers a good alternative to commercial fishing with limited environmental damage if properly </a:t>
            </a:r>
            <a:r>
              <a:rPr lang="en-US" sz="2800" dirty="0" smtClean="0">
                <a:solidFill>
                  <a:schemeClr val="bg1"/>
                </a:solidFill>
                <a:latin typeface="Comic Sans MS" pitchFamily="66" charset="0"/>
              </a:rPr>
              <a:t>managed.</a:t>
            </a:r>
          </a:p>
          <a:p>
            <a:pPr marL="457200" indent="-457200">
              <a:spcAft>
                <a:spcPts val="1200"/>
              </a:spcAft>
              <a:buClr>
                <a:schemeClr val="accent1">
                  <a:lumMod val="60000"/>
                  <a:lumOff val="40000"/>
                </a:schemeClr>
              </a:buClr>
              <a:buFontTx/>
              <a:buChar char="-"/>
              <a:defRPr/>
            </a:pPr>
            <a:r>
              <a:rPr lang="en-US" sz="2800" dirty="0" smtClean="0">
                <a:solidFill>
                  <a:schemeClr val="bg1"/>
                </a:solidFill>
                <a:latin typeface="Comic Sans MS" pitchFamily="66" charset="0"/>
              </a:rPr>
              <a:t>Overall</a:t>
            </a:r>
            <a:r>
              <a:rPr lang="en-US" sz="2800" dirty="0">
                <a:solidFill>
                  <a:schemeClr val="bg1"/>
                </a:solidFill>
                <a:latin typeface="Comic Sans MS" pitchFamily="66" charset="0"/>
              </a:rPr>
              <a:t>, progress in restoring fish populations has been slow. </a:t>
            </a:r>
            <a:endParaRPr lang="en-US" sz="28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800" dirty="0" smtClean="0">
                <a:solidFill>
                  <a:schemeClr val="bg1"/>
                </a:solidFill>
                <a:latin typeface="Comic Sans MS" pitchFamily="66" charset="0"/>
              </a:rPr>
              <a:t>Huge </a:t>
            </a:r>
            <a:r>
              <a:rPr lang="en-US" sz="2800" dirty="0">
                <a:solidFill>
                  <a:schemeClr val="bg1"/>
                </a:solidFill>
                <a:latin typeface="Comic Sans MS" pitchFamily="66" charset="0"/>
              </a:rPr>
              <a:t>fleets from other countries continue to fish the ocean waters outside U.S. territorial waters. </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600" b="1" noProof="0" dirty="0" smtClean="0">
                <a:solidFill>
                  <a:srgbClr val="00B050"/>
                </a:solidFill>
                <a:latin typeface="Comic Sans MS" pitchFamily="66" charset="0"/>
                <a:ea typeface="ＭＳ Ｐゴシック" pitchFamily="5" charset="-128"/>
                <a:cs typeface="+mj-cs"/>
              </a:rPr>
              <a:t>Changing Behavior: Regulation of Fisheries</a:t>
            </a:r>
            <a:endParaRPr kumimoji="0" lang="en-US" sz="36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25424097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800" dirty="0">
                <a:solidFill>
                  <a:schemeClr val="bg1"/>
                </a:solidFill>
                <a:latin typeface="Comic Sans MS" pitchFamily="66" charset="0"/>
              </a:rPr>
              <a:t>Some are reluctant to accept conservation efforts because regulations that protect fish populations for the future cause job and income losses today. </a:t>
            </a:r>
            <a:endParaRPr lang="en-US" sz="28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800" dirty="0" smtClean="0">
                <a:solidFill>
                  <a:schemeClr val="bg1"/>
                </a:solidFill>
                <a:latin typeface="Comic Sans MS" pitchFamily="66" charset="0"/>
              </a:rPr>
              <a:t>The </a:t>
            </a:r>
            <a:r>
              <a:rPr lang="en-US" sz="2800" dirty="0">
                <a:solidFill>
                  <a:schemeClr val="bg1"/>
                </a:solidFill>
                <a:latin typeface="Comic Sans MS" pitchFamily="66" charset="0"/>
              </a:rPr>
              <a:t>challenge is to come up with sustainable practices that ensure the long-term health of fisheries with minimal short-term impact on the fishing industry.</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600" b="1" noProof="0" dirty="0" smtClean="0">
                <a:solidFill>
                  <a:srgbClr val="00B050"/>
                </a:solidFill>
                <a:latin typeface="Comic Sans MS" pitchFamily="66" charset="0"/>
                <a:ea typeface="ＭＳ Ｐゴシック" pitchFamily="5" charset="-128"/>
                <a:cs typeface="+mj-cs"/>
              </a:rPr>
              <a:t>Changing Behavior: Regulation of Fisheries</a:t>
            </a:r>
            <a:endParaRPr kumimoji="0" lang="en-US" sz="36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3976063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800" dirty="0" smtClean="0">
                <a:solidFill>
                  <a:schemeClr val="bg1"/>
                </a:solidFill>
                <a:latin typeface="Comic Sans MS" pitchFamily="66" charset="0"/>
              </a:rPr>
              <a:t>The </a:t>
            </a:r>
            <a:r>
              <a:rPr lang="en-US" sz="2800" dirty="0">
                <a:solidFill>
                  <a:schemeClr val="bg1"/>
                </a:solidFill>
                <a:latin typeface="Comic Sans MS" pitchFamily="66" charset="0"/>
              </a:rPr>
              <a:t>most reliable current information available on global climate change comes from the 2007 report of the Intergovernmental Panel On Climate Change (IPCC). </a:t>
            </a:r>
            <a:endParaRPr lang="en-US" sz="28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800" dirty="0" smtClean="0">
                <a:solidFill>
                  <a:schemeClr val="bg1"/>
                </a:solidFill>
                <a:latin typeface="Comic Sans MS" pitchFamily="66" charset="0"/>
              </a:rPr>
              <a:t>IPCC </a:t>
            </a:r>
            <a:r>
              <a:rPr lang="en-US" sz="2800" dirty="0">
                <a:solidFill>
                  <a:schemeClr val="bg1"/>
                </a:solidFill>
                <a:latin typeface="Comic Sans MS" pitchFamily="66" charset="0"/>
              </a:rPr>
              <a:t>reports contain data and analyses that have been agreed upon and accepted by 2500 climate scientists from around the world and the governments participating in the study</a:t>
            </a:r>
            <a:r>
              <a:rPr lang="en-US" sz="2800" dirty="0" smtClean="0">
                <a:solidFill>
                  <a:schemeClr val="bg1"/>
                </a:solidFill>
                <a:latin typeface="Comic Sans MS" pitchFamily="66" charset="0"/>
              </a:rPr>
              <a:t>.</a:t>
            </a:r>
            <a:endParaRPr lang="en-US" sz="28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800" smtClean="0">
              <a:solidFill>
                <a:srgbClr val="FF0000"/>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800" smtClean="0">
                <a:solidFill>
                  <a:srgbClr val="FF0000"/>
                </a:solidFill>
                <a:latin typeface="Comic Sans MS" pitchFamily="66" charset="0"/>
              </a:rPr>
              <a:t>Problem</a:t>
            </a:r>
            <a:r>
              <a:rPr lang="en-US" sz="2800" dirty="0">
                <a:solidFill>
                  <a:srgbClr val="FF0000"/>
                </a:solidFill>
                <a:latin typeface="Comic Sans MS" pitchFamily="66" charset="0"/>
              </a:rPr>
              <a:t>: Global temperatures are rising</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Case Study #2: Climate Change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30438925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The IPCC report confirms earlier observations that global temperatures are rising. This increase in average temperature is called global warming. </a:t>
            </a: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Winds </a:t>
            </a:r>
            <a:r>
              <a:rPr lang="en-US" sz="2700" dirty="0">
                <a:solidFill>
                  <a:schemeClr val="bg1"/>
                </a:solidFill>
                <a:latin typeface="Comic Sans MS" pitchFamily="66" charset="0"/>
              </a:rPr>
              <a:t>and ocean currents, which are driven by differences in temperature across the biosphere, shape climate. </a:t>
            </a: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C</a:t>
            </a:r>
            <a:r>
              <a:rPr lang="en-US" sz="2700" dirty="0" smtClean="0">
                <a:solidFill>
                  <a:schemeClr val="bg1"/>
                </a:solidFill>
                <a:latin typeface="Comic Sans MS" pitchFamily="66" charset="0"/>
              </a:rPr>
              <a:t>limate </a:t>
            </a:r>
            <a:r>
              <a:rPr lang="en-US" sz="2700" dirty="0">
                <a:solidFill>
                  <a:schemeClr val="bg1"/>
                </a:solidFill>
                <a:latin typeface="Comic Sans MS" pitchFamily="66" charset="0"/>
              </a:rPr>
              <a:t>change—changes in patterns of temperature, rainfall, and other physical environmental factors that can result from global warming. </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Recognizing a Problem:      Global Warming</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5618496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There </a:t>
            </a:r>
            <a:r>
              <a:rPr lang="en-US" sz="2700" dirty="0">
                <a:solidFill>
                  <a:schemeClr val="bg1"/>
                </a:solidFill>
                <a:latin typeface="Comic Sans MS" pitchFamily="66" charset="0"/>
              </a:rPr>
              <a:t>is </a:t>
            </a:r>
            <a:r>
              <a:rPr lang="en-US" sz="2700" dirty="0" smtClean="0">
                <a:solidFill>
                  <a:schemeClr val="bg1"/>
                </a:solidFill>
                <a:latin typeface="Comic Sans MS" pitchFamily="66" charset="0"/>
              </a:rPr>
              <a:t>a lot of </a:t>
            </a:r>
            <a:r>
              <a:rPr lang="en-US" sz="2700" dirty="0">
                <a:solidFill>
                  <a:schemeClr val="bg1"/>
                </a:solidFill>
                <a:latin typeface="Comic Sans MS" pitchFamily="66" charset="0"/>
              </a:rPr>
              <a:t>physical and biological evidence that has contributed to our current understanding of the climate change issue.</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Recognizing a Problem:      Global Warming</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2174854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4"/>
          <p:cNvSpPr txBox="1">
            <a:spLocks/>
          </p:cNvSpPr>
          <p:nvPr/>
        </p:nvSpPr>
        <p:spPr>
          <a:xfrm>
            <a:off x="228600" y="274638"/>
            <a:ext cx="8610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400" b="1" dirty="0" smtClean="0">
                <a:solidFill>
                  <a:srgbClr val="00B050"/>
                </a:solidFill>
                <a:latin typeface="Comic Sans MS" pitchFamily="66" charset="0"/>
                <a:ea typeface="ＭＳ Ｐゴシック" pitchFamily="5" charset="-128"/>
                <a:cs typeface="+mj-cs"/>
              </a:rPr>
              <a:t>Chapter 6-4: Meeting Ecological Needs</a:t>
            </a:r>
            <a:endParaRPr kumimoji="0" lang="en-US" sz="3400" b="0" i="0" u="none" strike="noStrike" kern="1200" cap="none" spc="0" normalizeH="0" baseline="0" noProof="0" dirty="0">
              <a:ln>
                <a:noFill/>
              </a:ln>
              <a:solidFill>
                <a:srgbClr val="00B050"/>
              </a:solidFill>
              <a:effectLst/>
              <a:uLnTx/>
              <a:uFillTx/>
              <a:latin typeface="+mj-lt"/>
              <a:ea typeface="+mj-ea"/>
              <a:cs typeface="+mj-cs"/>
            </a:endParaRPr>
          </a:p>
        </p:txBody>
      </p:sp>
      <p:pic>
        <p:nvPicPr>
          <p:cNvPr id="7" name="Picture 2" descr="C:\Users\Alex\Desktop\Batch 4\Art\Art 3_18_09+\BIO10NAE_02_06_05_005_LRIM_01.png"/>
          <p:cNvPicPr>
            <a:picLocks noChangeAspect="1" noChangeArrowheads="1"/>
          </p:cNvPicPr>
          <p:nvPr/>
        </p:nvPicPr>
        <p:blipFill>
          <a:blip r:embed="rId3" cstate="print"/>
          <a:srcRect/>
          <a:stretch>
            <a:fillRect/>
          </a:stretch>
        </p:blipFill>
        <p:spPr bwMode="auto">
          <a:xfrm>
            <a:off x="-2590800" y="1981200"/>
            <a:ext cx="14323112" cy="3581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Eleven </a:t>
            </a:r>
            <a:r>
              <a:rPr lang="en-US" sz="2700" dirty="0">
                <a:solidFill>
                  <a:schemeClr val="bg1"/>
                </a:solidFill>
                <a:latin typeface="Comic Sans MS" pitchFamily="66" charset="0"/>
              </a:rPr>
              <a:t>of the twelve years between 1995 and 2006 were among the warmest years since temperature recording began in 1850</a:t>
            </a:r>
            <a:r>
              <a:rPr lang="en-US" sz="2700" dirty="0" smtClean="0">
                <a:solidFill>
                  <a:schemeClr val="bg1"/>
                </a:solidFill>
                <a:latin typeface="Comic Sans MS" pitchFamily="66" charset="0"/>
              </a:rPr>
              <a:t>.</a:t>
            </a: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Between </a:t>
            </a:r>
            <a:r>
              <a:rPr lang="en-US" sz="2700" dirty="0">
                <a:solidFill>
                  <a:schemeClr val="bg1"/>
                </a:solidFill>
                <a:latin typeface="Comic Sans MS" pitchFamily="66" charset="0"/>
              </a:rPr>
              <a:t>1906 and 2005, Earth’s average global temperature rose 0.74°C. The largest changes are occurring in and near the Arctic Circle.</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Physical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26334641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Physical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Picture 2" descr="C:\Users\Alex\Desktop\Batch 4\Art\Art 3_18_09+\BIO10NAE_02_06_05_005_LRIM_0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86000"/>
            <a:ext cx="802121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66265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Sea </a:t>
            </a:r>
            <a:r>
              <a:rPr lang="en-US" sz="2700" dirty="0">
                <a:solidFill>
                  <a:schemeClr val="bg1"/>
                </a:solidFill>
                <a:latin typeface="Comic Sans MS" pitchFamily="66" charset="0"/>
              </a:rPr>
              <a:t>level has risen since 1961 at a rate of 1.8 mm each year. </a:t>
            </a: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smtClean="0">
                <a:solidFill>
                  <a:schemeClr val="bg1"/>
                </a:solidFill>
                <a:latin typeface="Comic Sans MS" pitchFamily="66" charset="0"/>
              </a:rPr>
              <a:t>This </a:t>
            </a:r>
            <a:r>
              <a:rPr lang="en-US" sz="2700" dirty="0">
                <a:solidFill>
                  <a:schemeClr val="bg1"/>
                </a:solidFill>
                <a:latin typeface="Comic Sans MS" pitchFamily="66" charset="0"/>
              </a:rPr>
              <a:t>increase is caused by warmer water expanding and by melting glaciers, ice caps, and polar ice sheets</a:t>
            </a:r>
            <a:r>
              <a:rPr lang="en-US" sz="2700">
                <a:solidFill>
                  <a:schemeClr val="bg1"/>
                </a:solidFill>
                <a:latin typeface="Comic Sans MS" pitchFamily="66" charset="0"/>
              </a:rPr>
              <a:t>. </a:t>
            </a:r>
            <a:endParaRPr lang="en-US" sz="270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smtClean="0">
                <a:solidFill>
                  <a:schemeClr val="bg1"/>
                </a:solidFill>
                <a:latin typeface="Comic Sans MS" pitchFamily="66" charset="0"/>
              </a:rPr>
              <a:t>Satellite </a:t>
            </a:r>
            <a:r>
              <a:rPr lang="en-US" sz="2700" dirty="0">
                <a:solidFill>
                  <a:schemeClr val="bg1"/>
                </a:solidFill>
                <a:latin typeface="Comic Sans MS" pitchFamily="66" charset="0"/>
              </a:rPr>
              <a:t>data confirm that arctic sea ice, glaciers, and snow cover are decreasing.</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Physical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1411421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Physical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pic>
        <p:nvPicPr>
          <p:cNvPr id="7" name="Picture 2" descr="C:\Users\Alex\Desktop\Batch 4\Art\Art 3_18_09+\BIO10NAE_02_06_05_005_LRIM_1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133600"/>
            <a:ext cx="8479521"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06494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Each organism’s range is determined by factors like temperature, humidity, and rainfall. </a:t>
            </a: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If </a:t>
            </a:r>
            <a:r>
              <a:rPr lang="en-US" sz="2700" dirty="0">
                <a:solidFill>
                  <a:schemeClr val="bg1"/>
                </a:solidFill>
                <a:latin typeface="Comic Sans MS" pitchFamily="66" charset="0"/>
              </a:rPr>
              <a:t>those conditions change, the organisms can be affected. </a:t>
            </a: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For </a:t>
            </a:r>
            <a:r>
              <a:rPr lang="en-US" sz="2700" dirty="0">
                <a:solidFill>
                  <a:schemeClr val="bg1"/>
                </a:solidFill>
                <a:latin typeface="Comic Sans MS" pitchFamily="66" charset="0"/>
              </a:rPr>
              <a:t>example, if temperature rises, organisms would usually move toward cooler places away from the equator and from warm lowlands to cooler, higher altitudes. </a:t>
            </a: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Biological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40426513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In </a:t>
            </a:r>
            <a:r>
              <a:rPr lang="en-US" sz="2700" dirty="0">
                <a:solidFill>
                  <a:schemeClr val="bg1"/>
                </a:solidFill>
                <a:latin typeface="Comic Sans MS" pitchFamily="66" charset="0"/>
              </a:rPr>
              <a:t>addition, plant flowering and animal breeding are often cued by seasonal changes. </a:t>
            </a: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If </a:t>
            </a:r>
            <a:r>
              <a:rPr lang="en-US" sz="2700" dirty="0">
                <a:solidFill>
                  <a:schemeClr val="bg1"/>
                </a:solidFill>
                <a:latin typeface="Comic Sans MS" pitchFamily="66" charset="0"/>
              </a:rPr>
              <a:t>warming is occurring, these organisms </a:t>
            </a:r>
            <a:r>
              <a:rPr lang="en-US" sz="2700" dirty="0" smtClean="0">
                <a:solidFill>
                  <a:schemeClr val="bg1"/>
                </a:solidFill>
                <a:latin typeface="Comic Sans MS" pitchFamily="66" charset="0"/>
              </a:rPr>
              <a:t>will likely </a:t>
            </a:r>
            <a:r>
              <a:rPr lang="en-US" sz="2700" dirty="0">
                <a:solidFill>
                  <a:schemeClr val="bg1"/>
                </a:solidFill>
                <a:latin typeface="Comic Sans MS" pitchFamily="66" charset="0"/>
              </a:rPr>
              <a:t>respond as though spring </a:t>
            </a:r>
            <a:r>
              <a:rPr lang="en-US" sz="2700" dirty="0" smtClean="0">
                <a:solidFill>
                  <a:schemeClr val="bg1"/>
                </a:solidFill>
                <a:latin typeface="Comic Sans MS" pitchFamily="66" charset="0"/>
              </a:rPr>
              <a:t>began </a:t>
            </a:r>
            <a:r>
              <a:rPr lang="en-US" sz="2700" dirty="0">
                <a:solidFill>
                  <a:schemeClr val="bg1"/>
                </a:solidFill>
                <a:latin typeface="Comic Sans MS" pitchFamily="66" charset="0"/>
              </a:rPr>
              <a:t>earlier</a:t>
            </a:r>
            <a:r>
              <a:rPr lang="en-US" sz="2700" dirty="0" smtClean="0">
                <a:solidFill>
                  <a:schemeClr val="bg1"/>
                </a:solidFill>
                <a:latin typeface="Comic Sans MS" pitchFamily="66" charset="0"/>
              </a:rPr>
              <a:t>.</a:t>
            </a:r>
          </a:p>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Data from 75 studies covering 1700 species of plants and animals confirms that many species and communities are responding as though they are experiencing rising temperatures. </a:t>
            </a:r>
          </a:p>
          <a:p>
            <a:pPr marL="457200" indent="-457200">
              <a:spcAft>
                <a:spcPts val="1200"/>
              </a:spcAft>
              <a:buClr>
                <a:schemeClr val="accent1">
                  <a:lumMod val="60000"/>
                  <a:lumOff val="40000"/>
                </a:schemeClr>
              </a:buClr>
              <a:buFontTx/>
              <a:buChar char="-"/>
              <a:defRPr/>
            </a:pP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Biological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6549225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Yellow-bellied marmots, for example, are coming out of hibernation more than a month earlier than they used to.</a:t>
            </a:r>
          </a:p>
          <a:p>
            <a:pPr marL="457200" indent="-457200">
              <a:spcAft>
                <a:spcPts val="1200"/>
              </a:spcAft>
              <a:buClr>
                <a:schemeClr val="accent1">
                  <a:lumMod val="60000"/>
                  <a:lumOff val="40000"/>
                </a:schemeClr>
              </a:buClr>
              <a:buFontTx/>
              <a:buChar char="-"/>
              <a:defRPr/>
            </a:pP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a:spcAft>
                <a:spcPts val="1200"/>
              </a:spcAft>
              <a:buClr>
                <a:schemeClr val="accent1">
                  <a:lumMod val="60000"/>
                  <a:lumOff val="40000"/>
                </a:schemeClr>
              </a:buCl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Biological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pic>
        <p:nvPicPr>
          <p:cNvPr id="2" name="Picture 1"/>
          <p:cNvPicPr>
            <a:picLocks noChangeAspect="1"/>
          </p:cNvPicPr>
          <p:nvPr/>
        </p:nvPicPr>
        <p:blipFill>
          <a:blip r:embed="rId3"/>
          <a:stretch>
            <a:fillRect/>
          </a:stretch>
        </p:blipFill>
        <p:spPr>
          <a:xfrm>
            <a:off x="1676400" y="3200400"/>
            <a:ext cx="5638800" cy="3272213"/>
          </a:xfrm>
          <a:prstGeom prst="rect">
            <a:avLst/>
          </a:prstGeom>
        </p:spPr>
      </p:pic>
    </p:spTree>
    <p:extLst>
      <p:ext uri="{BB962C8B-B14F-4D97-AF65-F5344CB8AC3E}">
        <p14:creationId xmlns:p14="http://schemas.microsoft.com/office/powerpoint/2010/main" val="35362000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447800"/>
            <a:ext cx="8610600" cy="5257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Researchers </a:t>
            </a:r>
            <a:r>
              <a:rPr lang="en-US" sz="2700" dirty="0">
                <a:solidFill>
                  <a:schemeClr val="bg1"/>
                </a:solidFill>
                <a:latin typeface="Comic Sans MS" pitchFamily="66" charset="0"/>
              </a:rPr>
              <a:t>had to determine whether current warming is part of a natural cycle or whether it is caused by human activity or by astronomical and geological changes. </a:t>
            </a: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The data suggests </a:t>
            </a:r>
            <a:r>
              <a:rPr lang="en-US" sz="2700" dirty="0">
                <a:solidFill>
                  <a:schemeClr val="bg1"/>
                </a:solidFill>
                <a:latin typeface="Comic Sans MS" pitchFamily="66" charset="0"/>
              </a:rPr>
              <a:t>this increase is due to the burning of fossil fuels, combined with the cutting and burning of forests worldwide. </a:t>
            </a:r>
            <a:r>
              <a:rPr lang="en-US" sz="2700" dirty="0" smtClean="0">
                <a:solidFill>
                  <a:schemeClr val="bg1"/>
                </a:solidFill>
                <a:latin typeface="Comic Sans MS" pitchFamily="66" charset="0"/>
              </a:rPr>
              <a:t>These </a:t>
            </a:r>
            <a:r>
              <a:rPr lang="en-US" sz="2700" dirty="0">
                <a:solidFill>
                  <a:schemeClr val="bg1"/>
                </a:solidFill>
                <a:latin typeface="Comic Sans MS" pitchFamily="66" charset="0"/>
              </a:rPr>
              <a:t>activities add carbon dioxide to the atmosphere faster than the carbon cycle removes it. </a:t>
            </a:r>
          </a:p>
          <a:p>
            <a:pPr lvl="1" indent="-457200">
              <a:spcAft>
                <a:spcPts val="1200"/>
              </a:spcAft>
              <a:buClr>
                <a:schemeClr val="accent1">
                  <a:lumMod val="60000"/>
                  <a:lumOff val="40000"/>
                </a:schemeClr>
              </a:buClr>
              <a:buFontTx/>
              <a:buChar char="-"/>
              <a:defRPr/>
            </a:pPr>
            <a:r>
              <a:rPr lang="en-US" sz="2800" dirty="0">
                <a:solidFill>
                  <a:srgbClr val="FF0000"/>
                </a:solidFill>
                <a:latin typeface="Arial" charset="0"/>
                <a:ea typeface="ＭＳ Ｐゴシック" charset="0"/>
                <a:cs typeface="Arial" charset="0"/>
              </a:rPr>
              <a:t>Why: Excess carbon dioxide is strengthening the natural greenhouse effect.</a:t>
            </a:r>
          </a:p>
          <a:p>
            <a:pPr marL="457200" indent="-457200">
              <a:spcAft>
                <a:spcPts val="1200"/>
              </a:spcAft>
              <a:buClr>
                <a:schemeClr val="accent1">
                  <a:lumMod val="60000"/>
                  <a:lumOff val="40000"/>
                </a:schemeClr>
              </a:buClr>
              <a:buFontTx/>
              <a:buChar char="-"/>
              <a:defRPr/>
            </a:pP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0207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Researching the Cause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14403264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6764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3255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Physical Evidence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Picture 2" descr="C:\Users\Alex\Desktop\Batch 4\Art\Art 3_18_09+\BIO10NAE_02_06_05_005_LRIM_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057400"/>
            <a:ext cx="8305800" cy="2910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4412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447800"/>
            <a:ext cx="8610600" cy="5257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Researchers use computer models to predict how much warming is expected. The models are complex and involve assumptions about climate and human activities. For these reasons, predictions are open to debate. </a:t>
            </a: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The IPCC reports the result of six different models, which predict that average global temperatures will rise by the end of the twenty-first century from just under 2°C to as much as 6.4°C higher than they were in the year 2000.</a:t>
            </a:r>
          </a:p>
          <a:p>
            <a:pPr marL="457200" indent="-457200">
              <a:spcAft>
                <a:spcPts val="1200"/>
              </a:spcAft>
              <a:buClr>
                <a:schemeClr val="accent1">
                  <a:lumMod val="60000"/>
                  <a:lumOff val="40000"/>
                </a:schemeClr>
              </a:buClr>
              <a:buFontTx/>
              <a:buChar char="-"/>
              <a:defRPr/>
            </a:pP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0207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000" b="1" dirty="0" smtClean="0">
                <a:solidFill>
                  <a:srgbClr val="00B050"/>
                </a:solidFill>
                <a:latin typeface="Comic Sans MS" pitchFamily="66" charset="0"/>
                <a:ea typeface="ＭＳ Ｐゴシック" pitchFamily="5" charset="-128"/>
                <a:cs typeface="+mj-cs"/>
              </a:rPr>
              <a:t>How Much Change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13012783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Clr>
                <a:schemeClr val="accent1">
                  <a:lumMod val="60000"/>
                  <a:lumOff val="40000"/>
                </a:schemeClr>
              </a:buClr>
              <a:buFont typeface="Arial" pitchFamily="34" charset="0"/>
              <a:buChar char="•"/>
              <a:defRPr/>
            </a:pPr>
            <a:r>
              <a:rPr lang="en-US" sz="3000" dirty="0">
                <a:solidFill>
                  <a:schemeClr val="bg1"/>
                </a:solidFill>
                <a:latin typeface="Comic Sans MS" pitchFamily="66" charset="0"/>
              </a:rPr>
              <a:t>Explain the concept of ecological footprint</a:t>
            </a:r>
            <a:r>
              <a:rPr lang="en-US" sz="3000" dirty="0" smtClean="0">
                <a:solidFill>
                  <a:schemeClr val="bg1"/>
                </a:solidFill>
                <a:latin typeface="Comic Sans MS" pitchFamily="66" charset="0"/>
              </a:rPr>
              <a:t>.</a:t>
            </a:r>
            <a:endParaRPr lang="en-US" sz="3000" dirty="0">
              <a:solidFill>
                <a:schemeClr val="bg1"/>
              </a:solidFill>
              <a:latin typeface="Comic Sans MS" pitchFamily="66" charset="0"/>
            </a:endParaRPr>
          </a:p>
          <a:p>
            <a:pPr marL="274320" indent="-274320">
              <a:spcAft>
                <a:spcPts val="1200"/>
              </a:spcAft>
              <a:buClr>
                <a:schemeClr val="accent1">
                  <a:lumMod val="60000"/>
                  <a:lumOff val="40000"/>
                </a:schemeClr>
              </a:buClr>
              <a:buFont typeface="Arial" pitchFamily="34" charset="0"/>
              <a:buChar char="•"/>
              <a:defRPr/>
            </a:pPr>
            <a:r>
              <a:rPr lang="en-US" sz="3000" dirty="0">
                <a:solidFill>
                  <a:schemeClr val="bg1"/>
                </a:solidFill>
                <a:latin typeface="Comic Sans MS" pitchFamily="66" charset="0"/>
              </a:rPr>
              <a:t> Identify the role of ecology in a sustainable future.</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800" b="1" dirty="0" smtClean="0">
                <a:solidFill>
                  <a:srgbClr val="00B050"/>
                </a:solidFill>
                <a:latin typeface="Comic Sans MS" pitchFamily="66" charset="0"/>
                <a:ea typeface="ＭＳ Ｐゴシック" pitchFamily="5" charset="-128"/>
                <a:cs typeface="+mj-cs"/>
              </a:rPr>
              <a:t>Daily Objectives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447800"/>
            <a:ext cx="8610600" cy="5257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Some climate changes are likely to threaten ecosystems ranging from tundra and northern forests to coral reefs and the Amazon rain forest. </a:t>
            </a: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Sea </a:t>
            </a:r>
            <a:r>
              <a:rPr lang="en-US" sz="2700" dirty="0">
                <a:solidFill>
                  <a:schemeClr val="bg1"/>
                </a:solidFill>
                <a:latin typeface="Comic Sans MS" pitchFamily="66" charset="0"/>
              </a:rPr>
              <a:t>levels may rise enough to flood some coastal ecosystems and human communities. </a:t>
            </a: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Some </a:t>
            </a:r>
            <a:r>
              <a:rPr lang="en-US" sz="2700" dirty="0">
                <a:solidFill>
                  <a:schemeClr val="bg1"/>
                </a:solidFill>
                <a:latin typeface="Comic Sans MS" pitchFamily="66" charset="0"/>
              </a:rPr>
              <a:t>models suggest that parts of North America may experience more droughts during the summer growing season.</a:t>
            </a:r>
          </a:p>
          <a:p>
            <a:pPr marL="457200" indent="-457200">
              <a:spcAft>
                <a:spcPts val="1200"/>
              </a:spcAft>
              <a:buClr>
                <a:schemeClr val="accent1">
                  <a:lumMod val="60000"/>
                  <a:lumOff val="40000"/>
                </a:schemeClr>
              </a:buClr>
              <a:buFontTx/>
              <a:buChar char="-"/>
              <a:defRPr/>
            </a:pP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0207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600" b="1" dirty="0" smtClean="0">
                <a:solidFill>
                  <a:srgbClr val="00B050"/>
                </a:solidFill>
                <a:latin typeface="Comic Sans MS" pitchFamily="66" charset="0"/>
                <a:ea typeface="ＭＳ Ｐゴシック" pitchFamily="5" charset="-128"/>
                <a:cs typeface="+mj-cs"/>
              </a:rPr>
              <a:t>Possible Effects of Climate Change</a:t>
            </a:r>
            <a:endParaRPr kumimoji="0" lang="en-US" sz="36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28681595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447800"/>
            <a:ext cx="8610600" cy="5257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Scientists </a:t>
            </a:r>
            <a:r>
              <a:rPr lang="en-US" sz="2700" dirty="0">
                <a:solidFill>
                  <a:schemeClr val="bg1"/>
                </a:solidFill>
                <a:latin typeface="Comic Sans MS" pitchFamily="66" charset="0"/>
              </a:rPr>
              <a:t>have been saying for more than two decades that the world needs to recognize the importance of climate change and take steps to minimize further </a:t>
            </a:r>
            <a:r>
              <a:rPr lang="en-US" sz="2700" dirty="0" smtClean="0">
                <a:solidFill>
                  <a:schemeClr val="bg1"/>
                </a:solidFill>
                <a:latin typeface="Comic Sans MS" pitchFamily="66" charset="0"/>
              </a:rPr>
              <a:t>warming.</a:t>
            </a:r>
          </a:p>
          <a:p>
            <a:pPr marL="457200" indent="-457200">
              <a:spcAft>
                <a:spcPts val="1200"/>
              </a:spcAft>
              <a:buClr>
                <a:schemeClr val="accent1">
                  <a:lumMod val="60000"/>
                  <a:lumOff val="40000"/>
                </a:schemeClr>
              </a:buClr>
              <a:buFontTx/>
              <a:buChar char="-"/>
              <a:defRPr/>
            </a:pPr>
            <a:r>
              <a:rPr lang="en-US" sz="2700" dirty="0" smtClean="0">
                <a:solidFill>
                  <a:schemeClr val="bg1"/>
                </a:solidFill>
                <a:latin typeface="Comic Sans MS" pitchFamily="66" charset="0"/>
              </a:rPr>
              <a:t>The </a:t>
            </a:r>
            <a:r>
              <a:rPr lang="en-US" sz="2700" dirty="0">
                <a:solidFill>
                  <a:schemeClr val="bg1"/>
                </a:solidFill>
                <a:latin typeface="Comic Sans MS" pitchFamily="66" charset="0"/>
              </a:rPr>
              <a:t>changes in behavior needed to cut back on greenhouse gas emissions will be major and will require input from economics and many other fields beyond biology. </a:t>
            </a: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r>
              <a:rPr lang="en-US" sz="2700" dirty="0">
                <a:solidFill>
                  <a:srgbClr val="FF0000"/>
                </a:solidFill>
                <a:latin typeface="Comic Sans MS" pitchFamily="66" charset="0"/>
              </a:rPr>
              <a:t>Possible Fix: Reduce greenhouse gas emissions and use environmentally friendly products.</a:t>
            </a: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0207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600" b="1" dirty="0" smtClean="0">
                <a:solidFill>
                  <a:srgbClr val="00B050"/>
                </a:solidFill>
                <a:latin typeface="Comic Sans MS" pitchFamily="66" charset="0"/>
                <a:ea typeface="ＭＳ Ｐゴシック" pitchFamily="5" charset="-128"/>
                <a:cs typeface="+mj-cs"/>
              </a:rPr>
              <a:t>Changing Behavior</a:t>
            </a:r>
            <a:endParaRPr kumimoji="0" lang="en-US" sz="36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27555706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447800"/>
            <a:ext cx="8610600" cy="5257800"/>
          </a:xfrm>
          <a:prstGeom prst="rect">
            <a:avLst/>
          </a:prstGeom>
          <a:solidFill>
            <a:schemeClr val="tx1">
              <a:alpha val="85000"/>
            </a:schemeClr>
          </a:solidFill>
        </p:spPr>
        <p:txBody>
          <a:bodyPr vert="horz" lIns="91440" tIns="45720" rIns="91440" bIns="45720" rtlCol="0">
            <a:noAutofit/>
          </a:bodyPr>
          <a:lstStyle/>
          <a:p>
            <a:pPr marL="457200" indent="-457200">
              <a:spcAft>
                <a:spcPts val="1200"/>
              </a:spcAft>
              <a:buClr>
                <a:schemeClr val="accent1">
                  <a:lumMod val="60000"/>
                  <a:lumOff val="40000"/>
                </a:schemeClr>
              </a:buClr>
              <a:buFontTx/>
              <a:buChar char="-"/>
              <a:defRPr/>
            </a:pPr>
            <a:r>
              <a:rPr lang="en-US" sz="2700" dirty="0">
                <a:solidFill>
                  <a:schemeClr val="bg1"/>
                </a:solidFill>
                <a:latin typeface="Comic Sans MS" pitchFamily="66" charset="0"/>
              </a:rPr>
              <a:t>Nations of the world have begun holding international climate summits, at which they attempt to work out agreements to protect the atmosphere and climate.</a:t>
            </a: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smtClean="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700" dirty="0">
              <a:solidFill>
                <a:schemeClr val="bg1"/>
              </a:solidFill>
              <a:latin typeface="Comic Sans MS" pitchFamily="66" charset="0"/>
            </a:endParaRPr>
          </a:p>
          <a:p>
            <a:pPr marL="457200" indent="-457200">
              <a:spcAft>
                <a:spcPts val="1200"/>
              </a:spcAft>
              <a:buClr>
                <a:schemeClr val="accent1">
                  <a:lumMod val="60000"/>
                  <a:lumOff val="40000"/>
                </a:schemeClr>
              </a:buClr>
              <a:buFontTx/>
              <a:buChar char="-"/>
              <a:defRPr/>
            </a:pPr>
            <a:endParaRPr lang="en-US" sz="28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020762"/>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3600" b="1" dirty="0" smtClean="0">
                <a:solidFill>
                  <a:srgbClr val="00B050"/>
                </a:solidFill>
                <a:latin typeface="Comic Sans MS" pitchFamily="66" charset="0"/>
                <a:ea typeface="ＭＳ Ｐゴシック" pitchFamily="5" charset="-128"/>
                <a:cs typeface="+mj-cs"/>
              </a:rPr>
              <a:t>The </a:t>
            </a:r>
            <a:r>
              <a:rPr lang="en-US" sz="3600" b="1" smtClean="0">
                <a:solidFill>
                  <a:srgbClr val="00B050"/>
                </a:solidFill>
                <a:latin typeface="Comic Sans MS" pitchFamily="66" charset="0"/>
                <a:ea typeface="ＭＳ Ｐゴシック" pitchFamily="5" charset="-128"/>
                <a:cs typeface="+mj-cs"/>
              </a:rPr>
              <a:t>Challenges Ahead</a:t>
            </a:r>
            <a:endParaRPr kumimoji="0" lang="en-US" sz="36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24945804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Clr>
                <a:schemeClr val="accent1">
                  <a:lumMod val="60000"/>
                  <a:lumOff val="40000"/>
                </a:schemeClr>
              </a:buClr>
              <a:buFont typeface="Arial" pitchFamily="34" charset="0"/>
              <a:buChar char="•"/>
              <a:defRPr/>
            </a:pPr>
            <a:r>
              <a:rPr lang="en-US" sz="3000" dirty="0">
                <a:solidFill>
                  <a:schemeClr val="bg1"/>
                </a:solidFill>
                <a:latin typeface="Comic Sans MS" pitchFamily="66" charset="0"/>
              </a:rPr>
              <a:t>Ecologists refer to the human impact on the biosphere using a concept called the ecological footprint. </a:t>
            </a:r>
            <a:endParaRPr lang="en-US" sz="3000" dirty="0" smtClean="0">
              <a:solidFill>
                <a:schemeClr val="bg1"/>
              </a:solidFill>
              <a:latin typeface="Comic Sans MS" pitchFamily="66" charset="0"/>
            </a:endParaRPr>
          </a:p>
          <a:p>
            <a:pPr marL="274320" indent="-274320">
              <a:spcAft>
                <a:spcPts val="1200"/>
              </a:spcAft>
              <a:buClr>
                <a:schemeClr val="accent1">
                  <a:lumMod val="60000"/>
                  <a:lumOff val="40000"/>
                </a:schemeClr>
              </a:buClr>
              <a:buFont typeface="Arial" pitchFamily="34" charset="0"/>
              <a:buChar char="•"/>
              <a:defRPr/>
            </a:pPr>
            <a:r>
              <a:rPr lang="en-US" sz="3000" dirty="0" smtClean="0">
                <a:solidFill>
                  <a:schemeClr val="bg1"/>
                </a:solidFill>
                <a:latin typeface="Comic Sans MS" pitchFamily="66" charset="0"/>
              </a:rPr>
              <a:t>The </a:t>
            </a:r>
            <a:r>
              <a:rPr lang="en-US" sz="3000" dirty="0">
                <a:solidFill>
                  <a:schemeClr val="bg1"/>
                </a:solidFill>
                <a:latin typeface="Comic Sans MS" pitchFamily="66" charset="0"/>
              </a:rPr>
              <a:t>ecological footprint describes the total area of functioning land and water ecosystems needed both to provide the resources an individual or population uses and to absorb the wastes that individual or population generates. </a:t>
            </a:r>
          </a:p>
          <a:p>
            <a:pPr marL="274320" indent="-274320">
              <a:spcAft>
                <a:spcPts val="1200"/>
              </a:spcAft>
              <a:buClr>
                <a:schemeClr val="accent1">
                  <a:lumMod val="60000"/>
                  <a:lumOff val="40000"/>
                </a:schemeClr>
              </a:buClr>
              <a:buFont typeface="Arial" pitchFamily="34" charset="0"/>
              <a:buChar char="•"/>
              <a:defRPr/>
            </a:pPr>
            <a:endParaRPr lang="en-US" sz="3200" dirty="0" smtClean="0">
              <a:solidFill>
                <a:schemeClr val="bg1"/>
              </a:solidFill>
              <a:latin typeface="Comic Sans MS" pitchFamily="66" charset="0"/>
            </a:endParaRPr>
          </a:p>
          <a:p>
            <a:pPr marL="274320" indent="-274320">
              <a:spcAft>
                <a:spcPts val="1200"/>
              </a:spcAft>
              <a:buClr>
                <a:schemeClr val="accent1">
                  <a:lumMod val="60000"/>
                  <a:lumOff val="40000"/>
                </a:schemeClr>
              </a:buClr>
              <a:buFont typeface="Arial" pitchFamily="34" charset="0"/>
              <a:buChar char="•"/>
              <a:defRPr/>
            </a:pPr>
            <a:endParaRPr lang="en-US" sz="3200" dirty="0" smtClean="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800" b="1" dirty="0" smtClean="0">
                <a:solidFill>
                  <a:srgbClr val="00B050"/>
                </a:solidFill>
                <a:latin typeface="Comic Sans MS" pitchFamily="66" charset="0"/>
                <a:ea typeface="ＭＳ Ｐゴシック" pitchFamily="5" charset="-128"/>
                <a:cs typeface="+mj-cs"/>
              </a:rPr>
              <a:t>Ecological Footprint</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Clr>
                <a:schemeClr val="accent1">
                  <a:lumMod val="60000"/>
                  <a:lumOff val="40000"/>
                </a:schemeClr>
              </a:buClr>
              <a:buFont typeface="Arial" pitchFamily="34" charset="0"/>
              <a:buChar char="•"/>
              <a:defRPr/>
            </a:pPr>
            <a:r>
              <a:rPr lang="en-US" sz="3000" dirty="0">
                <a:solidFill>
                  <a:schemeClr val="bg1"/>
                </a:solidFill>
                <a:latin typeface="Comic Sans MS" pitchFamily="66" charset="0"/>
              </a:rPr>
              <a:t>Ecological footprints take into account the need to provide resources such as energy, food, water, and shelter, and to absorb such wastes as sewage and greenhouse gases. </a:t>
            </a:r>
          </a:p>
          <a:p>
            <a:pPr marL="274320" indent="-274320">
              <a:spcAft>
                <a:spcPts val="1200"/>
              </a:spcAft>
              <a:buClr>
                <a:schemeClr val="accent1">
                  <a:lumMod val="60000"/>
                  <a:lumOff val="40000"/>
                </a:schemeClr>
              </a:buClr>
              <a:buFont typeface="Arial" pitchFamily="34" charset="0"/>
              <a:buChar char="•"/>
              <a:defRPr/>
            </a:pPr>
            <a:r>
              <a:rPr lang="en-US" sz="3000" dirty="0" smtClean="0">
                <a:solidFill>
                  <a:schemeClr val="bg1"/>
                </a:solidFill>
                <a:latin typeface="Comic Sans MS" pitchFamily="66" charset="0"/>
              </a:rPr>
              <a:t>Ecologists </a:t>
            </a:r>
            <a:r>
              <a:rPr lang="en-US" sz="3000" dirty="0">
                <a:solidFill>
                  <a:schemeClr val="bg1"/>
                </a:solidFill>
                <a:latin typeface="Comic Sans MS" pitchFamily="66" charset="0"/>
              </a:rPr>
              <a:t>use footprint calculations to estimate the biosphere’s carrying capacity for humans. </a:t>
            </a:r>
          </a:p>
          <a:p>
            <a:pPr marL="274320" indent="-274320">
              <a:spcAft>
                <a:spcPts val="1200"/>
              </a:spcAft>
              <a:buClr>
                <a:schemeClr val="accent1">
                  <a:lumMod val="60000"/>
                  <a:lumOff val="40000"/>
                </a:schemeClr>
              </a:buClr>
              <a:buFont typeface="Arial" pitchFamily="34" charset="0"/>
              <a:buChar char="•"/>
              <a:defRPr/>
            </a:pPr>
            <a:endParaRPr lang="en-US" sz="3200" dirty="0" smtClean="0">
              <a:solidFill>
                <a:schemeClr val="bg1"/>
              </a:solidFill>
              <a:latin typeface="Comic Sans MS" pitchFamily="66" charset="0"/>
            </a:endParaRPr>
          </a:p>
          <a:p>
            <a:pPr marL="274320" indent="-274320">
              <a:spcAft>
                <a:spcPts val="1200"/>
              </a:spcAft>
              <a:buClr>
                <a:schemeClr val="accent1">
                  <a:lumMod val="60000"/>
                  <a:lumOff val="40000"/>
                </a:schemeClr>
              </a:buClr>
              <a:buFont typeface="Arial" pitchFamily="34" charset="0"/>
              <a:buChar char="•"/>
              <a:defRPr/>
            </a:pPr>
            <a:endParaRPr lang="en-US" sz="3200" dirty="0" smtClean="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800" b="1" dirty="0" smtClean="0">
                <a:solidFill>
                  <a:srgbClr val="00B050"/>
                </a:solidFill>
                <a:latin typeface="Comic Sans MS" pitchFamily="66" charset="0"/>
                <a:ea typeface="ＭＳ Ｐゴシック" pitchFamily="5" charset="-128"/>
                <a:cs typeface="+mj-cs"/>
              </a:rPr>
              <a:t>Ecological Footprints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Picture 5"/>
          <p:cNvPicPr>
            <a:picLocks noChangeAspect="1"/>
          </p:cNvPicPr>
          <p:nvPr/>
        </p:nvPicPr>
        <p:blipFill>
          <a:blip r:embed="rId3"/>
          <a:stretch>
            <a:fillRect/>
          </a:stretch>
        </p:blipFill>
        <p:spPr>
          <a:xfrm>
            <a:off x="4038600" y="4648200"/>
            <a:ext cx="3657600" cy="1734355"/>
          </a:xfrm>
          <a:prstGeom prst="rect">
            <a:avLst/>
          </a:prstGeom>
        </p:spPr>
      </p:pic>
    </p:spTree>
    <p:extLst>
      <p:ext uri="{BB962C8B-B14F-4D97-AF65-F5344CB8AC3E}">
        <p14:creationId xmlns:p14="http://schemas.microsoft.com/office/powerpoint/2010/main" val="1143342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Clr>
                <a:schemeClr val="accent1">
                  <a:lumMod val="60000"/>
                  <a:lumOff val="40000"/>
                </a:schemeClr>
              </a:buClr>
              <a:buFont typeface="Arial" pitchFamily="34" charset="0"/>
              <a:buChar char="•"/>
              <a:defRPr/>
            </a:pPr>
            <a:r>
              <a:rPr lang="en-US" sz="3000" dirty="0">
                <a:solidFill>
                  <a:schemeClr val="bg1"/>
                </a:solidFill>
                <a:latin typeface="Comic Sans MS" pitchFamily="66" charset="0"/>
              </a:rPr>
              <a:t>Calculating actual numbers for ecological footprints is complicated. </a:t>
            </a:r>
          </a:p>
          <a:p>
            <a:pPr marL="274320" indent="-274320">
              <a:spcAft>
                <a:spcPts val="1200"/>
              </a:spcAft>
              <a:buClr>
                <a:schemeClr val="accent1">
                  <a:lumMod val="60000"/>
                  <a:lumOff val="40000"/>
                </a:schemeClr>
              </a:buClr>
              <a:buFont typeface="Arial" pitchFamily="34" charset="0"/>
              <a:buChar char="•"/>
              <a:defRPr/>
            </a:pPr>
            <a:r>
              <a:rPr lang="en-US" sz="3000" dirty="0" smtClean="0">
                <a:solidFill>
                  <a:schemeClr val="bg1"/>
                </a:solidFill>
                <a:latin typeface="Comic Sans MS" pitchFamily="66" charset="0"/>
              </a:rPr>
              <a:t>The concept is so new that there is no universally accepted way to calculate footprint size. </a:t>
            </a:r>
          </a:p>
          <a:p>
            <a:pPr marL="274320" indent="-274320">
              <a:spcAft>
                <a:spcPts val="1200"/>
              </a:spcAft>
              <a:buClr>
                <a:schemeClr val="accent1">
                  <a:lumMod val="60000"/>
                  <a:lumOff val="40000"/>
                </a:schemeClr>
              </a:buClr>
              <a:buFont typeface="Arial" pitchFamily="34" charset="0"/>
              <a:buChar char="•"/>
              <a:defRPr/>
            </a:pPr>
            <a:r>
              <a:rPr lang="en-US" sz="3000" dirty="0" smtClean="0">
                <a:solidFill>
                  <a:schemeClr val="bg1"/>
                </a:solidFill>
                <a:latin typeface="Comic Sans MS" pitchFamily="66" charset="0"/>
              </a:rPr>
              <a:t>In </a:t>
            </a:r>
            <a:r>
              <a:rPr lang="en-US" sz="3000" dirty="0">
                <a:solidFill>
                  <a:schemeClr val="bg1"/>
                </a:solidFill>
                <a:latin typeface="Comic Sans MS" pitchFamily="66" charset="0"/>
              </a:rPr>
              <a:t>addition, footprints give only a “snapshot” of the situation at a particular point in time.</a:t>
            </a:r>
          </a:p>
          <a:p>
            <a:pPr>
              <a:spcAft>
                <a:spcPts val="1200"/>
              </a:spcAft>
              <a:buClr>
                <a:schemeClr val="accent1">
                  <a:lumMod val="60000"/>
                  <a:lumOff val="40000"/>
                </a:schemeClr>
              </a:buClr>
              <a:defRPr/>
            </a:pPr>
            <a:endParaRPr lang="en-US" sz="3000" dirty="0" smtClean="0">
              <a:solidFill>
                <a:schemeClr val="bg1"/>
              </a:solidFill>
              <a:latin typeface="Comic Sans MS" pitchFamily="66" charset="0"/>
            </a:endParaRPr>
          </a:p>
          <a:p>
            <a:pPr marL="274320" indent="-274320">
              <a:spcAft>
                <a:spcPts val="1200"/>
              </a:spcAft>
              <a:buClr>
                <a:schemeClr val="accent1">
                  <a:lumMod val="60000"/>
                  <a:lumOff val="40000"/>
                </a:schemeClr>
              </a:buClr>
              <a:buFont typeface="Arial" pitchFamily="34" charset="0"/>
              <a:buChar char="•"/>
              <a:defRPr/>
            </a:pPr>
            <a:endParaRPr lang="en-US" sz="3200" dirty="0" smtClean="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800" b="1" dirty="0" smtClean="0">
                <a:solidFill>
                  <a:srgbClr val="00B050"/>
                </a:solidFill>
                <a:latin typeface="Comic Sans MS" pitchFamily="66" charset="0"/>
                <a:ea typeface="ＭＳ Ｐゴシック" pitchFamily="5" charset="-128"/>
                <a:cs typeface="+mj-cs"/>
              </a:rPr>
              <a:t>Footprint Limitations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22256969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r>
              <a:rPr lang="en-US" sz="3000" dirty="0" smtClean="0">
                <a:solidFill>
                  <a:schemeClr val="bg1"/>
                </a:solidFill>
                <a:latin typeface="Comic Sans MS" pitchFamily="66" charset="0"/>
              </a:rPr>
              <a:t>Although calculating absolute footprints is difficult, ecological footprints can be useful for making comparisons among different populations. </a:t>
            </a:r>
          </a:p>
          <a:p>
            <a:pPr>
              <a:spcAft>
                <a:spcPts val="1200"/>
              </a:spcAft>
              <a:buClr>
                <a:schemeClr val="accent1">
                  <a:lumMod val="60000"/>
                  <a:lumOff val="40000"/>
                </a:schemeClr>
              </a:buClr>
              <a:defRPr/>
            </a:pPr>
            <a:r>
              <a:rPr lang="en-US" sz="3000" dirty="0" smtClean="0">
                <a:solidFill>
                  <a:schemeClr val="bg1"/>
                </a:solidFill>
                <a:latin typeface="Comic Sans MS" pitchFamily="66" charset="0"/>
              </a:rPr>
              <a:t>The </a:t>
            </a:r>
            <a:r>
              <a:rPr lang="en-US" sz="3000" dirty="0">
                <a:solidFill>
                  <a:schemeClr val="bg1"/>
                </a:solidFill>
                <a:latin typeface="Comic Sans MS" pitchFamily="66" charset="0"/>
              </a:rPr>
              <a:t>per person use of resources in America is</a:t>
            </a:r>
            <a:r>
              <a:rPr lang="en-US" sz="3000" dirty="0" smtClean="0">
                <a:solidFill>
                  <a:schemeClr val="bg1"/>
                </a:solidFill>
                <a:latin typeface="Comic Sans MS" pitchFamily="66" charset="0"/>
              </a:rPr>
              <a:t>:</a:t>
            </a:r>
            <a:endParaRPr lang="en-US" sz="3000" dirty="0">
              <a:solidFill>
                <a:schemeClr val="bg1"/>
              </a:solidFill>
              <a:latin typeface="Comic Sans MS" pitchFamily="66" charset="0"/>
            </a:endParaRPr>
          </a:p>
          <a:p>
            <a:pPr>
              <a:spcAft>
                <a:spcPts val="1200"/>
              </a:spcAft>
              <a:buClr>
                <a:schemeClr val="accent1">
                  <a:lumMod val="60000"/>
                  <a:lumOff val="40000"/>
                </a:schemeClr>
              </a:buClr>
              <a:defRPr/>
            </a:pPr>
            <a:r>
              <a:rPr lang="en-US" sz="3000" dirty="0">
                <a:solidFill>
                  <a:schemeClr val="bg1"/>
                </a:solidFill>
                <a:latin typeface="Comic Sans MS" pitchFamily="66" charset="0"/>
              </a:rPr>
              <a:t>	- Almost twice as much as England</a:t>
            </a:r>
          </a:p>
          <a:p>
            <a:pPr>
              <a:spcAft>
                <a:spcPts val="1200"/>
              </a:spcAft>
              <a:buClr>
                <a:schemeClr val="accent1">
                  <a:lumMod val="60000"/>
                  <a:lumOff val="40000"/>
                </a:schemeClr>
              </a:buClr>
              <a:defRPr/>
            </a:pPr>
            <a:r>
              <a:rPr lang="en-US" sz="3000" dirty="0">
                <a:solidFill>
                  <a:schemeClr val="bg1"/>
                </a:solidFill>
                <a:latin typeface="Comic Sans MS" pitchFamily="66" charset="0"/>
              </a:rPr>
              <a:t>	- More than twice as much as Japan</a:t>
            </a:r>
          </a:p>
          <a:p>
            <a:pPr>
              <a:spcAft>
                <a:spcPts val="1200"/>
              </a:spcAft>
              <a:buClr>
                <a:schemeClr val="accent1">
                  <a:lumMod val="60000"/>
                  <a:lumOff val="40000"/>
                </a:schemeClr>
              </a:buClr>
              <a:defRPr/>
            </a:pPr>
            <a:r>
              <a:rPr lang="en-US" sz="3000" dirty="0">
                <a:solidFill>
                  <a:schemeClr val="bg1"/>
                </a:solidFill>
                <a:latin typeface="Comic Sans MS" pitchFamily="66" charset="0"/>
              </a:rPr>
              <a:t>	- Almost 6 times as much as China</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800" b="1" dirty="0" smtClean="0">
                <a:solidFill>
                  <a:srgbClr val="00B050"/>
                </a:solidFill>
                <a:latin typeface="Comic Sans MS" pitchFamily="66" charset="0"/>
                <a:ea typeface="ＭＳ Ｐゴシック" pitchFamily="5" charset="-128"/>
                <a:cs typeface="+mj-cs"/>
              </a:rPr>
              <a:t>Comparing Footprints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14298667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533400"/>
            <a:ext cx="8610600" cy="58674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r>
              <a:rPr lang="en-US" sz="2900" dirty="0" smtClean="0">
                <a:solidFill>
                  <a:schemeClr val="bg1"/>
                </a:solidFill>
                <a:latin typeface="Comic Sans MS" pitchFamily="66" charset="0"/>
              </a:rPr>
              <a:t>This world map shows each country in proportion to its ecological footprint.</a:t>
            </a:r>
          </a:p>
        </p:txBody>
      </p:sp>
      <p:pic>
        <p:nvPicPr>
          <p:cNvPr id="2" name="Picture 1"/>
          <p:cNvPicPr>
            <a:picLocks noChangeAspect="1"/>
          </p:cNvPicPr>
          <p:nvPr/>
        </p:nvPicPr>
        <p:blipFill>
          <a:blip r:embed="rId3"/>
          <a:stretch>
            <a:fillRect/>
          </a:stretch>
        </p:blipFill>
        <p:spPr>
          <a:xfrm>
            <a:off x="609599" y="1828800"/>
            <a:ext cx="8001001" cy="4191000"/>
          </a:xfrm>
          <a:prstGeom prst="rect">
            <a:avLst/>
          </a:prstGeom>
        </p:spPr>
      </p:pic>
    </p:spTree>
    <p:extLst>
      <p:ext uri="{BB962C8B-B14F-4D97-AF65-F5344CB8AC3E}">
        <p14:creationId xmlns:p14="http://schemas.microsoft.com/office/powerpoint/2010/main" val="10013817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524000"/>
            <a:ext cx="8610600" cy="4876800"/>
          </a:xfrm>
          <a:prstGeom prst="rect">
            <a:avLst/>
          </a:prstGeom>
          <a:solidFill>
            <a:schemeClr val="tx1">
              <a:alpha val="85000"/>
            </a:schemeClr>
          </a:solidFill>
        </p:spPr>
        <p:txBody>
          <a:bodyPr vert="horz" lIns="91440" tIns="45720" rIns="91440" bIns="45720" rtlCol="0">
            <a:noAutofit/>
          </a:bodyPr>
          <a:lstStyle/>
          <a:p>
            <a:pPr>
              <a:spcAft>
                <a:spcPts val="1200"/>
              </a:spcAft>
              <a:buClr>
                <a:schemeClr val="accent1">
                  <a:lumMod val="60000"/>
                  <a:lumOff val="40000"/>
                </a:schemeClr>
              </a:buClr>
              <a:defRPr/>
            </a:pPr>
            <a:r>
              <a:rPr lang="en-US" sz="3000" dirty="0">
                <a:solidFill>
                  <a:schemeClr val="bg1"/>
                </a:solidFill>
                <a:latin typeface="Comic Sans MS" pitchFamily="66" charset="0"/>
              </a:rPr>
              <a:t>The future of the biosphere depends on our ecological footprints, global population growth, and technological development. </a:t>
            </a:r>
          </a:p>
          <a:p>
            <a:pPr>
              <a:spcAft>
                <a:spcPts val="1200"/>
              </a:spcAft>
              <a:buClr>
                <a:schemeClr val="accent1">
                  <a:lumMod val="60000"/>
                  <a:lumOff val="40000"/>
                </a:schemeClr>
              </a:buClr>
              <a:defRPr/>
            </a:pPr>
            <a:endParaRPr lang="en-US" sz="3000" dirty="0">
              <a:solidFill>
                <a:schemeClr val="bg1"/>
              </a:solidFill>
              <a:latin typeface="Comic Sans MS" pitchFamily="66" charset="0"/>
            </a:endParaRPr>
          </a:p>
          <a:p>
            <a:pPr>
              <a:spcAft>
                <a:spcPts val="1200"/>
              </a:spcAft>
              <a:buClr>
                <a:schemeClr val="accent1">
                  <a:lumMod val="60000"/>
                  <a:lumOff val="40000"/>
                </a:schemeClr>
              </a:buClr>
              <a:defRPr/>
            </a:pPr>
            <a:r>
              <a:rPr lang="en-US" sz="3000" dirty="0" smtClean="0">
                <a:solidFill>
                  <a:schemeClr val="bg1"/>
                </a:solidFill>
                <a:latin typeface="Comic Sans MS" pitchFamily="66" charset="0"/>
              </a:rPr>
              <a:t>Ecological research, properly collected, analyzed, and applied, can help us make decisions that will produce positive effects on the human condition.</a:t>
            </a:r>
            <a:endParaRPr lang="en-US" sz="30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lvl="0" algn="ctr">
              <a:spcBef>
                <a:spcPct val="0"/>
              </a:spcBef>
              <a:defRPr/>
            </a:pPr>
            <a:r>
              <a:rPr lang="en-US" sz="4800" b="1" noProof="0" dirty="0" smtClean="0">
                <a:solidFill>
                  <a:srgbClr val="00B050"/>
                </a:solidFill>
                <a:latin typeface="Comic Sans MS" pitchFamily="66" charset="0"/>
                <a:ea typeface="ＭＳ Ｐゴシック" pitchFamily="5" charset="-128"/>
                <a:cs typeface="+mj-cs"/>
              </a:rPr>
              <a:t>Ecology in Action</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extLst>
      <p:ext uri="{BB962C8B-B14F-4D97-AF65-F5344CB8AC3E}">
        <p14:creationId xmlns:p14="http://schemas.microsoft.com/office/powerpoint/2010/main" val="31791014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TotalTime>
  <Words>1452</Words>
  <Application>Microsoft Macintosh PowerPoint</Application>
  <PresentationFormat>On-screen Show (4:3)</PresentationFormat>
  <Paragraphs>139</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Holbrook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dzahm</dc:creator>
  <cp:lastModifiedBy>Dustin Zahm</cp:lastModifiedBy>
  <cp:revision>15</cp:revision>
  <dcterms:created xsi:type="dcterms:W3CDTF">2014-02-24T12:52:27Z</dcterms:created>
  <dcterms:modified xsi:type="dcterms:W3CDTF">2014-02-25T04:09:15Z</dcterms:modified>
</cp:coreProperties>
</file>